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Franklin Gothic"/>
      <p:bold r:id="rId26"/>
    </p:embeddedFont>
    <p:embeddedFont>
      <p:font typeface="Bebas Neue"/>
      <p:regular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j5/irQjQYDVVmqkNZDyOrEngubq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Williams Flores 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ranklinGothic-bold.fntdata"/><Relationship Id="rId25" Type="http://schemas.openxmlformats.org/officeDocument/2006/relationships/slide" Target="slides/slide20.xml"/><Relationship Id="rId28" Type="http://schemas.openxmlformats.org/officeDocument/2006/relationships/font" Target="fonts/RobotoMono-regular.fntdata"/><Relationship Id="rId27"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24T14:32:27.048">
    <p:pos x="10" y="10"/>
    <p:text/>
    <p:extLst>
      <p:ext uri="{C676402C-5697-4E1C-873F-D02D1690AC5C}">
        <p15:threadingInfo timeZoneBias="0"/>
      </p:ext>
      <p:ext uri="http://customooxmlschemas.google.com/">
        <go:slidesCustomData xmlns:go="http://customooxmlschemas.google.com/" commentPostId="AAAAWvaXfK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Crear una entidad:</a:t>
            </a:r>
            <a:endParaRPr/>
          </a:p>
          <a:p>
            <a:pPr indent="-457200" lvl="0" marL="457200" rtl="0" algn="l">
              <a:spcBef>
                <a:spcPts val="0"/>
              </a:spcBef>
              <a:spcAft>
                <a:spcPts val="0"/>
              </a:spcAft>
              <a:buClr>
                <a:schemeClr val="dk1"/>
              </a:buClr>
              <a:buSzPts val="1200"/>
              <a:buFont typeface="Calibri"/>
              <a:buAutoNum type="arabicPeriod"/>
            </a:pPr>
            <a:r>
              <a:rPr lang="es-CL" sz="1200"/>
              <a:t>Pinchamos la opción del menú superior  </a:t>
            </a:r>
            <a:endParaRPr/>
          </a:p>
          <a:p>
            <a:pPr indent="-457200" lvl="0" marL="457200" rtl="0" algn="l">
              <a:spcBef>
                <a:spcPts val="0"/>
              </a:spcBef>
              <a:spcAft>
                <a:spcPts val="0"/>
              </a:spcAft>
              <a:buClr>
                <a:schemeClr val="dk1"/>
              </a:buClr>
              <a:buSzPts val="1200"/>
              <a:buFont typeface="Calibri"/>
              <a:buAutoNum type="arabicPeriod"/>
            </a:pPr>
            <a:r>
              <a:rPr lang="es-CL" sz="1200"/>
              <a:t>Luego hacemos click en la ventana de Propiedades de la Entidad para asignar el nombre que le corresponde.</a:t>
            </a:r>
            <a:endParaRPr/>
          </a:p>
          <a:p>
            <a:pPr indent="-457200" lvl="0" marL="457200" rtl="0" algn="l">
              <a:spcBef>
                <a:spcPts val="0"/>
              </a:spcBef>
              <a:spcAft>
                <a:spcPts val="0"/>
              </a:spcAft>
              <a:buClr>
                <a:schemeClr val="dk1"/>
              </a:buClr>
              <a:buSzPts val="1200"/>
              <a:buFont typeface="Calibri"/>
              <a:buAutoNum type="arabicPeriod"/>
            </a:pPr>
            <a:r>
              <a:rPr lang="es-CL" sz="1200"/>
              <a:t>Al cambiar de ventana hay que “Aplicar” los cambios para que no se pierdan.</a:t>
            </a:r>
            <a:endParaRPr/>
          </a:p>
          <a:p>
            <a:pPr indent="0" lvl="0" marL="0" rtl="0" algn="l">
              <a:spcBef>
                <a:spcPts val="0"/>
              </a:spcBef>
              <a:spcAft>
                <a:spcPts val="0"/>
              </a:spcAft>
              <a:buNone/>
            </a:pPr>
            <a:r>
              <a:t/>
            </a:r>
            <a:endParaRPr/>
          </a:p>
        </p:txBody>
      </p:sp>
      <p:sp>
        <p:nvSpPr>
          <p:cNvPr id="170" name="Google Shape;17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600"/>
              <a:t>Crear atributos de la entidad:</a:t>
            </a:r>
            <a:endParaRPr/>
          </a:p>
          <a:p>
            <a:pPr indent="-457200" lvl="0" marL="457200" rtl="0" algn="l">
              <a:spcBef>
                <a:spcPts val="0"/>
              </a:spcBef>
              <a:spcAft>
                <a:spcPts val="0"/>
              </a:spcAft>
              <a:buClr>
                <a:schemeClr val="dk1"/>
              </a:buClr>
              <a:buSzPts val="1200"/>
              <a:buFont typeface="Calibri"/>
              <a:buAutoNum type="arabicPeriod"/>
            </a:pPr>
            <a:r>
              <a:rPr lang="es-CL" sz="1200"/>
              <a:t>En la ventana de la entidad pinchamos en la opción “Atributos” de la lista izquierda de la ventana.</a:t>
            </a:r>
            <a:endParaRPr/>
          </a:p>
          <a:p>
            <a:pPr indent="-457200" lvl="0" marL="457200" rtl="0" algn="l">
              <a:spcBef>
                <a:spcPts val="0"/>
              </a:spcBef>
              <a:spcAft>
                <a:spcPts val="0"/>
              </a:spcAft>
              <a:buClr>
                <a:schemeClr val="dk1"/>
              </a:buClr>
              <a:buSzPts val="1200"/>
              <a:buFont typeface="Calibri"/>
              <a:buAutoNum type="arabicPeriod"/>
            </a:pPr>
            <a:r>
              <a:rPr lang="es-CL" sz="1200"/>
              <a:t>Luego pinchamos en </a:t>
            </a:r>
            <a:r>
              <a:rPr lang="es-CL" sz="1400"/>
              <a:t>el</a:t>
            </a:r>
            <a:r>
              <a:rPr lang="es-CL" sz="1200"/>
              <a:t> signo + de la ventana de atributos para asignarle un nombre, indicando el tipo de datos (lógico) y si es Identificador único (UID Primario) o si es un atributo obligatorio (Obligatorio) </a:t>
            </a:r>
            <a:endParaRPr/>
          </a:p>
          <a:p>
            <a:pPr indent="-457200" lvl="0" marL="457200" rtl="0" algn="l">
              <a:spcBef>
                <a:spcPts val="0"/>
              </a:spcBef>
              <a:spcAft>
                <a:spcPts val="0"/>
              </a:spcAft>
              <a:buClr>
                <a:schemeClr val="dk1"/>
              </a:buClr>
              <a:buSzPts val="1200"/>
              <a:buFont typeface="Calibri"/>
              <a:buAutoNum type="arabicPeriod"/>
            </a:pPr>
            <a:r>
              <a:rPr lang="es-CL" sz="1200"/>
              <a:t>Recordar pinchar en “Aplicar” para guardar los cambios.</a:t>
            </a:r>
            <a:endParaRPr/>
          </a:p>
          <a:p>
            <a:pPr indent="0" lvl="0" marL="0" rtl="0" algn="l">
              <a:spcBef>
                <a:spcPts val="0"/>
              </a:spcBef>
              <a:spcAft>
                <a:spcPts val="0"/>
              </a:spcAft>
              <a:buNone/>
            </a:pPr>
            <a:r>
              <a:t/>
            </a:r>
            <a:endParaRPr/>
          </a:p>
        </p:txBody>
      </p:sp>
      <p:sp>
        <p:nvSpPr>
          <p:cNvPr id="180" name="Google Shape;18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Identificador Único:</a:t>
            </a:r>
            <a:endParaRPr/>
          </a:p>
          <a:p>
            <a:pPr indent="-457200" lvl="0" marL="457200" rtl="0" algn="l">
              <a:spcBef>
                <a:spcPts val="0"/>
              </a:spcBef>
              <a:spcAft>
                <a:spcPts val="0"/>
              </a:spcAft>
              <a:buClr>
                <a:schemeClr val="dk1"/>
              </a:buClr>
              <a:buSzPts val="1200"/>
              <a:buFont typeface="Calibri"/>
              <a:buAutoNum type="arabicPeriod"/>
            </a:pPr>
            <a:r>
              <a:rPr lang="es-CL" sz="1200"/>
              <a:t>En la opción de “Identificadores únicos” están los atributos definidos como tal.</a:t>
            </a:r>
            <a:endParaRPr/>
          </a:p>
          <a:p>
            <a:pPr indent="-457200" lvl="0" marL="457200" rtl="0" algn="l">
              <a:spcBef>
                <a:spcPts val="0"/>
              </a:spcBef>
              <a:spcAft>
                <a:spcPts val="0"/>
              </a:spcAft>
              <a:buClr>
                <a:schemeClr val="dk1"/>
              </a:buClr>
              <a:buSzPts val="1200"/>
              <a:buFont typeface="Calibri"/>
              <a:buAutoNum type="arabicPeriod"/>
            </a:pPr>
            <a:r>
              <a:rPr lang="es-CL" sz="1200"/>
              <a:t>Además se pueden definir identificadores únicos foráneos que son los que se derivan de una relación 1:M.</a:t>
            </a:r>
            <a:endParaRPr/>
          </a:p>
          <a:p>
            <a:pPr indent="-457200" lvl="0" marL="457200" rtl="0" algn="l">
              <a:spcBef>
                <a:spcPts val="0"/>
              </a:spcBef>
              <a:spcAft>
                <a:spcPts val="0"/>
              </a:spcAft>
              <a:buClr>
                <a:schemeClr val="dk1"/>
              </a:buClr>
              <a:buSzPts val="1200"/>
              <a:buFont typeface="Calibri"/>
              <a:buAutoNum type="arabicPeriod"/>
            </a:pPr>
            <a:r>
              <a:rPr lang="es-CL" sz="1200"/>
              <a:t>Pinchar en “Aceptar” para no perder los cambios y cerrar la ventana.</a:t>
            </a:r>
            <a:endParaRPr/>
          </a:p>
          <a:p>
            <a:pPr indent="0" lvl="0" marL="0" rtl="0" algn="l">
              <a:spcBef>
                <a:spcPts val="0"/>
              </a:spcBef>
              <a:spcAft>
                <a:spcPts val="0"/>
              </a:spcAft>
              <a:buNone/>
            </a:pPr>
            <a:r>
              <a:t/>
            </a:r>
            <a:endParaRPr/>
          </a:p>
        </p:txBody>
      </p:sp>
      <p:sp>
        <p:nvSpPr>
          <p:cNvPr id="187" name="Google Shape;1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Relaciones:</a:t>
            </a:r>
            <a:endParaRPr/>
          </a:p>
          <a:p>
            <a:pPr indent="-457200" lvl="0" marL="457200" rtl="0" algn="l">
              <a:spcBef>
                <a:spcPts val="0"/>
              </a:spcBef>
              <a:spcAft>
                <a:spcPts val="0"/>
              </a:spcAft>
              <a:buClr>
                <a:schemeClr val="dk1"/>
              </a:buClr>
              <a:buSzPts val="1200"/>
              <a:buFont typeface="Calibri"/>
              <a:buAutoNum type="arabicPeriod"/>
            </a:pPr>
            <a:r>
              <a:rPr lang="es-CL" sz="1200"/>
              <a:t>Una vez que tenemos las entidades creadas podemos agregar las relaciones entre ellas.</a:t>
            </a:r>
            <a:endParaRPr/>
          </a:p>
          <a:p>
            <a:pPr indent="-457200" lvl="0" marL="457200" rtl="0" algn="l">
              <a:spcBef>
                <a:spcPts val="0"/>
              </a:spcBef>
              <a:spcAft>
                <a:spcPts val="0"/>
              </a:spcAft>
              <a:buClr>
                <a:schemeClr val="dk1"/>
              </a:buClr>
              <a:buSzPts val="1200"/>
              <a:buFont typeface="Calibri"/>
              <a:buAutoNum type="arabicPeriod"/>
            </a:pPr>
            <a:r>
              <a:rPr lang="es-CL" sz="1200"/>
              <a:t>Pinchamos la opción del menú superior  </a:t>
            </a:r>
            <a:endParaRPr/>
          </a:p>
          <a:p>
            <a:pPr indent="-457200" lvl="0" marL="457200" rtl="0" algn="l">
              <a:spcBef>
                <a:spcPts val="0"/>
              </a:spcBef>
              <a:spcAft>
                <a:spcPts val="0"/>
              </a:spcAft>
              <a:buClr>
                <a:schemeClr val="dk1"/>
              </a:buClr>
              <a:buSzPts val="1200"/>
              <a:buFont typeface="Calibri"/>
              <a:buAutoNum type="arabicPeriod"/>
            </a:pPr>
            <a:r>
              <a:rPr lang="es-CL" sz="1200"/>
              <a:t>Luego pinchamos la entidad de origen y la de destino de la relación.</a:t>
            </a:r>
            <a:endParaRPr/>
          </a:p>
          <a:p>
            <a:pPr indent="0" lvl="0" marL="0" rtl="0" algn="l">
              <a:spcBef>
                <a:spcPts val="0"/>
              </a:spcBef>
              <a:spcAft>
                <a:spcPts val="0"/>
              </a:spcAft>
              <a:buNone/>
            </a:pPr>
            <a:r>
              <a:t/>
            </a:r>
            <a:endParaRPr/>
          </a:p>
        </p:txBody>
      </p:sp>
      <p:sp>
        <p:nvSpPr>
          <p:cNvPr id="217" name="Google Shape;21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s-CL" sz="1200" u="none" strike="noStrike">
                <a:solidFill>
                  <a:schemeClr val="dk1"/>
                </a:solidFill>
                <a:latin typeface="Calibri"/>
                <a:ea typeface="Calibri"/>
                <a:cs typeface="Calibri"/>
                <a:sym typeface="Calibri"/>
              </a:rPr>
              <a:t>CARDINALIDAD MINIMA: es el mínimo número de asociaciones que una instancia (fila) de una entidad (tabla) puede presentar en una relación conocida con otra entidad.</a:t>
            </a:r>
            <a:endParaRPr/>
          </a:p>
          <a:p>
            <a:pPr indent="0" lvl="0" marL="0" rtl="0" algn="l">
              <a:spcBef>
                <a:spcPts val="0"/>
              </a:spcBef>
              <a:spcAft>
                <a:spcPts val="0"/>
              </a:spcAft>
              <a:buNone/>
            </a:pPr>
            <a:r>
              <a:rPr b="0" i="0" lang="es-CL" sz="1200" u="none" strike="noStrike">
                <a:solidFill>
                  <a:schemeClr val="dk1"/>
                </a:solidFill>
                <a:latin typeface="Calibri"/>
                <a:ea typeface="Calibri"/>
                <a:cs typeface="Calibri"/>
                <a:sym typeface="Calibri"/>
              </a:rPr>
              <a:t>CARDINALIDAD MAXIMA: es el máximo número de asociaciones.</a:t>
            </a:r>
            <a:endParaRPr/>
          </a:p>
          <a:p>
            <a:pPr indent="0" lvl="0" marL="0" rtl="0" algn="l">
              <a:spcBef>
                <a:spcPts val="0"/>
              </a:spcBef>
              <a:spcAft>
                <a:spcPts val="0"/>
              </a:spcAft>
              <a:buNone/>
            </a:pPr>
            <a:r>
              <a:rPr b="0" i="0" lang="es-CL" sz="1200" u="none" strike="noStrike">
                <a:solidFill>
                  <a:schemeClr val="dk1"/>
                </a:solidFill>
                <a:latin typeface="Calibri"/>
                <a:ea typeface="Calibri"/>
                <a:cs typeface="Calibri"/>
                <a:sym typeface="Calibri"/>
              </a:rPr>
              <a:t>En cualquier caso las cardinalidades mínima y máxima podrán ser 0, 1 o N, como se expuso aneterirmente. Las cardinalidades mínima y máxima suelen expresarse con dos números entre paréntesis separados por comas, por ejemplo (0,1) que debe entenderse como cardinalidad mínima 0 y cardinalidad máxima 1.</a:t>
            </a:r>
            <a:endParaRPr/>
          </a:p>
          <a:p>
            <a:pPr indent="0" lvl="0" marL="0" rtl="0" algn="l">
              <a:spcBef>
                <a:spcPts val="0"/>
              </a:spcBef>
              <a:spcAft>
                <a:spcPts val="0"/>
              </a:spcAft>
              <a:buNone/>
            </a:pPr>
            <a:r>
              <a:t/>
            </a:r>
            <a:endParaRPr/>
          </a:p>
        </p:txBody>
      </p:sp>
      <p:sp>
        <p:nvSpPr>
          <p:cNvPr id="226" name="Google Shape;22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Relaciones:</a:t>
            </a:r>
            <a:endParaRPr/>
          </a:p>
          <a:p>
            <a:pPr indent="-457200" lvl="0" marL="457200" rtl="0" algn="l">
              <a:spcBef>
                <a:spcPts val="0"/>
              </a:spcBef>
              <a:spcAft>
                <a:spcPts val="0"/>
              </a:spcAft>
              <a:buClr>
                <a:schemeClr val="dk1"/>
              </a:buClr>
              <a:buSzPts val="1200"/>
              <a:buFont typeface="Calibri"/>
              <a:buAutoNum type="arabicPeriod"/>
            </a:pPr>
            <a:r>
              <a:rPr lang="es-CL" sz="1200"/>
              <a:t>Se puede modificar la cardinalidad de origen y la de destino.</a:t>
            </a:r>
            <a:endParaRPr/>
          </a:p>
          <a:p>
            <a:pPr indent="-457200" lvl="0" marL="457200" rtl="0" algn="l">
              <a:spcBef>
                <a:spcPts val="0"/>
              </a:spcBef>
              <a:spcAft>
                <a:spcPts val="0"/>
              </a:spcAft>
              <a:buClr>
                <a:schemeClr val="dk1"/>
              </a:buClr>
              <a:buSzPts val="1200"/>
              <a:buFont typeface="Calibri"/>
              <a:buAutoNum type="arabicPeriod"/>
            </a:pPr>
            <a:r>
              <a:rPr lang="es-CL" sz="1200"/>
              <a:t>Se debe indicar si la cardinalidad es opcional para origen y destino.</a:t>
            </a:r>
            <a:endParaRPr/>
          </a:p>
          <a:p>
            <a:pPr indent="-457200" lvl="0" marL="457200" rtl="0" algn="l">
              <a:spcBef>
                <a:spcPts val="0"/>
              </a:spcBef>
              <a:spcAft>
                <a:spcPts val="0"/>
              </a:spcAft>
              <a:buClr>
                <a:schemeClr val="dk1"/>
              </a:buClr>
              <a:buSzPts val="1200"/>
              <a:buFont typeface="Calibri"/>
              <a:buAutoNum type="arabicPeriod"/>
            </a:pPr>
            <a:r>
              <a:rPr lang="es-CL" sz="1200"/>
              <a:t>Pinchar en “Aceptar” para no perder los cambios.</a:t>
            </a:r>
            <a:endParaRPr/>
          </a:p>
          <a:p>
            <a:pPr indent="0" lvl="0" marL="0" rtl="0" algn="l">
              <a:spcBef>
                <a:spcPts val="0"/>
              </a:spcBef>
              <a:spcAft>
                <a:spcPts val="0"/>
              </a:spcAft>
              <a:buNone/>
            </a:pPr>
            <a:r>
              <a:t/>
            </a:r>
            <a:endParaRPr/>
          </a:p>
        </p:txBody>
      </p:sp>
      <p:sp>
        <p:nvSpPr>
          <p:cNvPr id="235" name="Google Shape;23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Arcos:</a:t>
            </a:r>
            <a:endParaRPr/>
          </a:p>
          <a:p>
            <a:pPr indent="-514350" lvl="0" marL="514350" rtl="0" algn="l">
              <a:spcBef>
                <a:spcPts val="0"/>
              </a:spcBef>
              <a:spcAft>
                <a:spcPts val="0"/>
              </a:spcAft>
              <a:buClr>
                <a:schemeClr val="dk1"/>
              </a:buClr>
              <a:buSzPts val="1200"/>
              <a:buFont typeface="Calibri"/>
              <a:buAutoNum type="arabicPeriod"/>
            </a:pPr>
            <a:r>
              <a:rPr lang="es-CL" sz="1200"/>
              <a:t>Para crear un arco deben estar definidas todas las relaciones requeridas.</a:t>
            </a:r>
            <a:endParaRPr/>
          </a:p>
          <a:p>
            <a:pPr indent="-514350" lvl="0" marL="514350" rtl="0" algn="l">
              <a:spcBef>
                <a:spcPts val="0"/>
              </a:spcBef>
              <a:spcAft>
                <a:spcPts val="0"/>
              </a:spcAft>
              <a:buClr>
                <a:schemeClr val="dk1"/>
              </a:buClr>
              <a:buSzPts val="1200"/>
              <a:buFont typeface="Calibri"/>
              <a:buAutoNum type="arabicPeriod"/>
            </a:pPr>
            <a:r>
              <a:rPr lang="es-CL" sz="1200"/>
              <a:t>Se debe seleccionar las relaciones y la entidad de origen para que se habilite el botón “Nuevo Arco” del menú de herramientas</a:t>
            </a:r>
            <a:endParaRPr/>
          </a:p>
          <a:p>
            <a:pPr indent="0" lvl="0" marL="0" rtl="0" algn="l">
              <a:spcBef>
                <a:spcPts val="0"/>
              </a:spcBef>
              <a:spcAft>
                <a:spcPts val="0"/>
              </a:spcAft>
              <a:buNone/>
            </a:pPr>
            <a:r>
              <a:t/>
            </a:r>
            <a:endParaRPr/>
          </a:p>
        </p:txBody>
      </p:sp>
      <p:sp>
        <p:nvSpPr>
          <p:cNvPr id="243" name="Google Shape;24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b="0" i="0" lang="es-CL" sz="1200" u="none" strike="noStrike">
                <a:solidFill>
                  <a:schemeClr val="dk1"/>
                </a:solidFill>
                <a:latin typeface="Calibri"/>
                <a:ea typeface="Calibri"/>
                <a:cs typeface="Calibri"/>
                <a:sym typeface="Calibri"/>
              </a:rPr>
              <a:t>Se describen algunas herramientas para el desarrollo del Modelado de una Base de Datos, se explica en detalle el uso de la herramienta SQL Developer Datamodeler, cómo representar una Entidad, los Atributos, la opcionalidad y obligatoriedad del Atributo, el Identificador Único de la Entidad, los tipos de datos del Atributo, las Relaciones entre entidades, la cardinalidad minima de las relaciones y el grado de cardinalidad de las relaciones.</a:t>
            </a:r>
            <a:r>
              <a:rPr lang="es-CL"/>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Se recomienda que los alumnos participen en esta actividad con la finalidad que el profesor pueda conocer los conceptos que ellos tienen.</a:t>
            </a:r>
            <a:endParaRPr/>
          </a:p>
          <a:p>
            <a:pPr indent="0" lvl="0" marL="0" rtl="0" algn="l">
              <a:spcBef>
                <a:spcPts val="0"/>
              </a:spcBef>
              <a:spcAft>
                <a:spcPts val="0"/>
              </a:spcAft>
              <a:buNone/>
            </a:pPr>
            <a:r>
              <a:t/>
            </a:r>
            <a:endParaRPr/>
          </a:p>
        </p:txBody>
      </p:sp>
      <p:sp>
        <p:nvSpPr>
          <p:cNvPr id="118" name="Google Shape;1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En este curso se utilizara SQL Developer Datamodeler</a:t>
            </a:r>
            <a:endParaRPr/>
          </a:p>
          <a:p>
            <a:pPr indent="0" lvl="0" marL="0" rtl="0" algn="l">
              <a:spcBef>
                <a:spcPts val="0"/>
              </a:spcBef>
              <a:spcAft>
                <a:spcPts val="0"/>
              </a:spcAft>
              <a:buNone/>
            </a:pPr>
            <a:r>
              <a:rPr b="0" i="0" lang="es-CL" sz="1200" u="none" strike="noStrike">
                <a:solidFill>
                  <a:schemeClr val="dk1"/>
                </a:solidFill>
                <a:latin typeface="Calibri"/>
                <a:ea typeface="Calibri"/>
                <a:cs typeface="Calibri"/>
                <a:sym typeface="Calibri"/>
              </a:rPr>
              <a:t>Oracle SQL Developer Data Modeler es una herramienta gráfica gratuita que mejora la productividad y simplifica las tareas de modelado de datos. </a:t>
            </a:r>
            <a:endParaRPr/>
          </a:p>
          <a:p>
            <a:pPr indent="0" lvl="0" marL="0" rtl="0" algn="l">
              <a:spcBef>
                <a:spcPts val="0"/>
              </a:spcBef>
              <a:spcAft>
                <a:spcPts val="0"/>
              </a:spcAft>
              <a:buNone/>
            </a:pPr>
            <a:r>
              <a:rPr b="0" i="0" lang="es-CL" sz="1200" u="none" strike="noStrike">
                <a:solidFill>
                  <a:schemeClr val="dk1"/>
                </a:solidFill>
                <a:latin typeface="Calibri"/>
                <a:ea typeface="Calibri"/>
                <a:cs typeface="Calibri"/>
                <a:sym typeface="Calibri"/>
              </a:rPr>
              <a:t>Al utilizar Oracle SQL Developer Data Modeler, los alumnos podrán crear, navegar y editar modelos lógicos, relacionales, físicos, multidimensionales y de tipo de datos. Data Modeler proporciona capacidades de ingeniería directa e inversa y admite el desarrollo colaborativo a través del control de código fuente integrado. Data Modeler se puede utilizar tanto en entornos tradicionales como en la nube. </a:t>
            </a:r>
            <a:endParaRPr/>
          </a:p>
        </p:txBody>
      </p:sp>
      <p:sp>
        <p:nvSpPr>
          <p:cNvPr id="125" name="Google Shape;1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Interfaz: </a:t>
            </a:r>
            <a:endParaRPr/>
          </a:p>
          <a:p>
            <a:pPr indent="0" lvl="0" marL="0" rtl="0" algn="l">
              <a:spcBef>
                <a:spcPts val="0"/>
              </a:spcBef>
              <a:spcAft>
                <a:spcPts val="0"/>
              </a:spcAft>
              <a:buClr>
                <a:schemeClr val="dk1"/>
              </a:buClr>
              <a:buSzPts val="1200"/>
              <a:buFont typeface="Calibri"/>
              <a:buNone/>
            </a:pPr>
            <a:r>
              <a:rPr lang="es-CL" sz="1200"/>
              <a:t>Usa la parte izquierda de la ventana para navegar con la búsqueda de objetos, y el lado derecho para mostrar la información del objeto seleccionado</a:t>
            </a:r>
            <a:endParaRPr/>
          </a:p>
          <a:p>
            <a:pPr indent="0" lvl="0" marL="0" rtl="0" algn="l">
              <a:spcBef>
                <a:spcPts val="0"/>
              </a:spcBef>
              <a:spcAft>
                <a:spcPts val="0"/>
              </a:spcAft>
              <a:buNone/>
            </a:pPr>
            <a:r>
              <a:t/>
            </a:r>
            <a:endParaRPr/>
          </a:p>
          <a:p>
            <a:pPr indent="0" lvl="0" marL="0" rtl="0" algn="l">
              <a:spcBef>
                <a:spcPts val="0"/>
              </a:spcBef>
              <a:spcAft>
                <a:spcPts val="0"/>
              </a:spcAft>
              <a:buNone/>
            </a:pPr>
            <a:r>
              <a:rPr lang="es-CL"/>
              <a:t>El software cuenta con sus principales secciones:</a:t>
            </a:r>
            <a:endParaRPr/>
          </a:p>
          <a:p>
            <a:pPr indent="0" lvl="0" marL="0" rtl="0" algn="l">
              <a:spcBef>
                <a:spcPts val="0"/>
              </a:spcBef>
              <a:spcAft>
                <a:spcPts val="0"/>
              </a:spcAft>
              <a:buNone/>
            </a:pPr>
            <a:r>
              <a:rPr lang="es-CL"/>
              <a:t>Barra de herramientas</a:t>
            </a:r>
            <a:endParaRPr/>
          </a:p>
          <a:p>
            <a:pPr indent="0" lvl="0" marL="0" rtl="0" algn="l">
              <a:spcBef>
                <a:spcPts val="0"/>
              </a:spcBef>
              <a:spcAft>
                <a:spcPts val="0"/>
              </a:spcAft>
              <a:buNone/>
            </a:pPr>
            <a:r>
              <a:rPr lang="es-CL"/>
              <a:t>Página Inicial</a:t>
            </a:r>
            <a:endParaRPr/>
          </a:p>
          <a:p>
            <a:pPr indent="0" lvl="0" marL="0" rtl="0" algn="l">
              <a:spcBef>
                <a:spcPts val="0"/>
              </a:spcBef>
              <a:spcAft>
                <a:spcPts val="0"/>
              </a:spcAft>
              <a:buNone/>
            </a:pPr>
            <a:r>
              <a:rPr lang="es-CL"/>
              <a:t>Explorador</a:t>
            </a:r>
            <a:endParaRPr/>
          </a:p>
          <a:p>
            <a:pPr indent="0" lvl="0" marL="0" rtl="0" algn="l">
              <a:spcBef>
                <a:spcPts val="0"/>
              </a:spcBef>
              <a:spcAft>
                <a:spcPts val="0"/>
              </a:spcAft>
              <a:buNone/>
            </a:pPr>
            <a:r>
              <a:rPr lang="es-CL"/>
              <a:t>Barra de Estados</a:t>
            </a:r>
            <a:endParaRPr/>
          </a:p>
          <a:p>
            <a:pPr indent="0" lvl="0" marL="0" rtl="0" algn="l">
              <a:spcBef>
                <a:spcPts val="0"/>
              </a:spcBef>
              <a:spcAft>
                <a:spcPts val="0"/>
              </a:spcAft>
              <a:buNone/>
            </a:pPr>
            <a:r>
              <a:rPr lang="es-CL"/>
              <a:t>Navegador</a:t>
            </a:r>
            <a:endParaRPr/>
          </a:p>
          <a:p>
            <a:pPr indent="0" lvl="0" marL="0" rtl="0" algn="l">
              <a:spcBef>
                <a:spcPts val="0"/>
              </a:spcBef>
              <a:spcAft>
                <a:spcPts val="0"/>
              </a:spcAft>
              <a:buNone/>
            </a:pPr>
            <a:r>
              <a:t/>
            </a:r>
            <a:endParaRPr/>
          </a:p>
        </p:txBody>
      </p:sp>
      <p:sp>
        <p:nvSpPr>
          <p:cNvPr id="139" name="Google Shape;1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400"/>
              <a:t>Crear una entidad:</a:t>
            </a:r>
            <a:endParaRPr/>
          </a:p>
          <a:p>
            <a:pPr indent="-457200" lvl="0" marL="457200" rtl="0" algn="l">
              <a:spcBef>
                <a:spcPts val="0"/>
              </a:spcBef>
              <a:spcAft>
                <a:spcPts val="0"/>
              </a:spcAft>
              <a:buClr>
                <a:schemeClr val="dk1"/>
              </a:buClr>
              <a:buSzPts val="1200"/>
              <a:buFont typeface="Calibri"/>
              <a:buAutoNum type="arabicPeriod"/>
            </a:pPr>
            <a:r>
              <a:rPr lang="es-CL" sz="1200"/>
              <a:t>Pinchamos la opción del menú superior  </a:t>
            </a:r>
            <a:endParaRPr/>
          </a:p>
          <a:p>
            <a:pPr indent="-457200" lvl="0" marL="457200" rtl="0" algn="l">
              <a:spcBef>
                <a:spcPts val="0"/>
              </a:spcBef>
              <a:spcAft>
                <a:spcPts val="0"/>
              </a:spcAft>
              <a:buClr>
                <a:schemeClr val="dk1"/>
              </a:buClr>
              <a:buSzPts val="1200"/>
              <a:buFont typeface="Calibri"/>
              <a:buAutoNum type="arabicPeriod"/>
            </a:pPr>
            <a:r>
              <a:rPr lang="es-CL" sz="1200"/>
              <a:t>Luego hacemos click en la ventana de Propiedades de la Entidad para asignar el nombre que le corresponde.</a:t>
            </a:r>
            <a:endParaRPr/>
          </a:p>
          <a:p>
            <a:pPr indent="-457200" lvl="0" marL="457200" rtl="0" algn="l">
              <a:spcBef>
                <a:spcPts val="0"/>
              </a:spcBef>
              <a:spcAft>
                <a:spcPts val="0"/>
              </a:spcAft>
              <a:buClr>
                <a:schemeClr val="dk1"/>
              </a:buClr>
              <a:buSzPts val="1200"/>
              <a:buFont typeface="Calibri"/>
              <a:buAutoNum type="arabicPeriod"/>
            </a:pPr>
            <a:r>
              <a:rPr lang="es-CL" sz="1200"/>
              <a:t>Al cambiar de ventana hay que “Aplicar” los cambios para que no se pierdan.</a:t>
            </a:r>
            <a:endParaRPr/>
          </a:p>
          <a:p>
            <a:pPr indent="0" lvl="0" marL="0" rtl="0" algn="l">
              <a:spcBef>
                <a:spcPts val="0"/>
              </a:spcBef>
              <a:spcAft>
                <a:spcPts val="0"/>
              </a:spcAft>
              <a:buNone/>
            </a:pPr>
            <a:r>
              <a:t/>
            </a:r>
            <a:endParaRPr/>
          </a:p>
        </p:txBody>
      </p:sp>
      <p:sp>
        <p:nvSpPr>
          <p:cNvPr id="147" name="Google Shape;14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1_Diapositiva de título">
    <p:bg>
      <p:bgPr>
        <a:solidFill>
          <a:schemeClr val="dk2"/>
        </a:solidFill>
      </p:bgPr>
    </p:bg>
    <p:spTree>
      <p:nvGrpSpPr>
        <p:cNvPr id="15" name="Shape 15"/>
        <p:cNvGrpSpPr/>
        <p:nvPr/>
      </p:nvGrpSpPr>
      <p:grpSpPr>
        <a:xfrm>
          <a:off x="0" y="0"/>
          <a:ext cx="0" cy="0"/>
          <a:chOff x="0" y="0"/>
          <a:chExt cx="0" cy="0"/>
        </a:xfrm>
      </p:grpSpPr>
      <p:sp>
        <p:nvSpPr>
          <p:cNvPr id="16" name="Google Shape;16;p22"/>
          <p:cNvSpPr/>
          <p:nvPr/>
        </p:nvSpPr>
        <p:spPr>
          <a:xfrm flipH="1">
            <a:off x="-1" y="0"/>
            <a:ext cx="6172783"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7" name="Google Shape;17;p22"/>
          <p:cNvPicPr preferRelativeResize="0"/>
          <p:nvPr/>
        </p:nvPicPr>
        <p:blipFill rotWithShape="1">
          <a:blip r:embed="rId2">
            <a:alphaModFix/>
          </a:blip>
          <a:srcRect b="0" l="0" r="0" t="0"/>
          <a:stretch/>
        </p:blipFill>
        <p:spPr>
          <a:xfrm>
            <a:off x="27" y="11959"/>
            <a:ext cx="6024155" cy="6840855"/>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8" name="Google Shape;18;p22"/>
          <p:cNvPicPr preferRelativeResize="0"/>
          <p:nvPr/>
        </p:nvPicPr>
        <p:blipFill rotWithShape="1">
          <a:blip r:embed="rId3">
            <a:alphaModFix/>
          </a:blip>
          <a:srcRect b="0" l="0" r="0" t="0"/>
          <a:stretch/>
        </p:blipFill>
        <p:spPr>
          <a:xfrm>
            <a:off x="6920165" y="212271"/>
            <a:ext cx="4997684" cy="586221"/>
          </a:xfrm>
          <a:prstGeom prst="rect">
            <a:avLst/>
          </a:prstGeom>
          <a:noFill/>
          <a:ln>
            <a:noFill/>
          </a:ln>
        </p:spPr>
      </p:pic>
      <p:sp>
        <p:nvSpPr>
          <p:cNvPr id="19" name="Google Shape;19;p22"/>
          <p:cNvSpPr txBox="1"/>
          <p:nvPr>
            <p:ph idx="1" type="subTitle"/>
          </p:nvPr>
        </p:nvSpPr>
        <p:spPr>
          <a:xfrm>
            <a:off x="7046267" y="5620875"/>
            <a:ext cx="4805200" cy="873900"/>
          </a:xfrm>
          <a:prstGeom prst="rect">
            <a:avLst/>
          </a:prstGeom>
          <a:solidFill>
            <a:srgbClr val="DE3075"/>
          </a:solidFill>
          <a:ln>
            <a:noFill/>
          </a:ln>
        </p:spPr>
        <p:txBody>
          <a:bodyPr anchorCtr="0" anchor="t" bIns="0" lIns="91425" spcFirstLastPara="1" rIns="182875" wrap="square" tIns="0">
            <a:noAutofit/>
          </a:bodyPr>
          <a:lstStyle>
            <a:lvl1pPr lvl="0" algn="r">
              <a:lnSpc>
                <a:spcPct val="90000"/>
              </a:lnSpc>
              <a:spcBef>
                <a:spcPts val="1000"/>
              </a:spcBef>
              <a:spcAft>
                <a:spcPts val="0"/>
              </a:spcAft>
              <a:buClr>
                <a:srgbClr val="FFFFFF"/>
              </a:buClr>
              <a:buSzPts val="4800"/>
              <a:buNone/>
              <a:defRPr b="1" sz="4800">
                <a:solidFill>
                  <a:srgbClr val="FFFFFF"/>
                </a:solidFill>
                <a:latin typeface="Calibri"/>
                <a:ea typeface="Calibri"/>
                <a:cs typeface="Calibri"/>
                <a:sym typeface="Calibri"/>
              </a:defRPr>
            </a:lvl1pPr>
            <a:lvl2pPr lvl="1" algn="r">
              <a:lnSpc>
                <a:spcPct val="90000"/>
              </a:lnSpc>
              <a:spcBef>
                <a:spcPts val="1000"/>
              </a:spcBef>
              <a:spcAft>
                <a:spcPts val="0"/>
              </a:spcAft>
              <a:buClr>
                <a:srgbClr val="FFFFFF"/>
              </a:buClr>
              <a:buSzPts val="4800"/>
              <a:buNone/>
              <a:defRPr b="1" sz="4800">
                <a:solidFill>
                  <a:srgbClr val="FFFFFF"/>
                </a:solidFill>
              </a:defRPr>
            </a:lvl2pPr>
            <a:lvl3pPr lvl="2" algn="r">
              <a:lnSpc>
                <a:spcPct val="90000"/>
              </a:lnSpc>
              <a:spcBef>
                <a:spcPts val="1000"/>
              </a:spcBef>
              <a:spcAft>
                <a:spcPts val="0"/>
              </a:spcAft>
              <a:buClr>
                <a:srgbClr val="FFFFFF"/>
              </a:buClr>
              <a:buSzPts val="4800"/>
              <a:buNone/>
              <a:defRPr b="1" sz="4800">
                <a:solidFill>
                  <a:srgbClr val="FFFFFF"/>
                </a:solidFill>
              </a:defRPr>
            </a:lvl3pPr>
            <a:lvl4pPr lvl="3" algn="r">
              <a:lnSpc>
                <a:spcPct val="90000"/>
              </a:lnSpc>
              <a:spcBef>
                <a:spcPts val="1000"/>
              </a:spcBef>
              <a:spcAft>
                <a:spcPts val="0"/>
              </a:spcAft>
              <a:buClr>
                <a:srgbClr val="FFFFFF"/>
              </a:buClr>
              <a:buSzPts val="4800"/>
              <a:buNone/>
              <a:defRPr b="1" sz="4800">
                <a:solidFill>
                  <a:srgbClr val="FFFFFF"/>
                </a:solidFill>
              </a:defRPr>
            </a:lvl4pPr>
            <a:lvl5pPr lvl="4" algn="r">
              <a:lnSpc>
                <a:spcPct val="90000"/>
              </a:lnSpc>
              <a:spcBef>
                <a:spcPts val="1000"/>
              </a:spcBef>
              <a:spcAft>
                <a:spcPts val="0"/>
              </a:spcAft>
              <a:buClr>
                <a:srgbClr val="FFFFFF"/>
              </a:buClr>
              <a:buSzPts val="4800"/>
              <a:buNone/>
              <a:defRPr b="1" sz="4800">
                <a:solidFill>
                  <a:srgbClr val="FFFFFF"/>
                </a:solidFill>
              </a:defRPr>
            </a:lvl5pPr>
            <a:lvl6pPr lvl="5" algn="r">
              <a:lnSpc>
                <a:spcPct val="90000"/>
              </a:lnSpc>
              <a:spcBef>
                <a:spcPts val="1000"/>
              </a:spcBef>
              <a:spcAft>
                <a:spcPts val="0"/>
              </a:spcAft>
              <a:buClr>
                <a:srgbClr val="FFFFFF"/>
              </a:buClr>
              <a:buSzPts val="4800"/>
              <a:buNone/>
              <a:defRPr b="1" sz="4800">
                <a:solidFill>
                  <a:srgbClr val="FFFFFF"/>
                </a:solidFill>
              </a:defRPr>
            </a:lvl6pPr>
            <a:lvl7pPr lvl="6" algn="r">
              <a:lnSpc>
                <a:spcPct val="90000"/>
              </a:lnSpc>
              <a:spcBef>
                <a:spcPts val="1000"/>
              </a:spcBef>
              <a:spcAft>
                <a:spcPts val="0"/>
              </a:spcAft>
              <a:buClr>
                <a:srgbClr val="FFFFFF"/>
              </a:buClr>
              <a:buSzPts val="4800"/>
              <a:buNone/>
              <a:defRPr b="1" sz="4800">
                <a:solidFill>
                  <a:srgbClr val="FFFFFF"/>
                </a:solidFill>
              </a:defRPr>
            </a:lvl7pPr>
            <a:lvl8pPr lvl="7" algn="r">
              <a:lnSpc>
                <a:spcPct val="90000"/>
              </a:lnSpc>
              <a:spcBef>
                <a:spcPts val="1000"/>
              </a:spcBef>
              <a:spcAft>
                <a:spcPts val="0"/>
              </a:spcAft>
              <a:buClr>
                <a:srgbClr val="FFFFFF"/>
              </a:buClr>
              <a:buSzPts val="4800"/>
              <a:buNone/>
              <a:defRPr b="1" sz="4800">
                <a:solidFill>
                  <a:srgbClr val="FFFFFF"/>
                </a:solidFill>
              </a:defRPr>
            </a:lvl8pPr>
            <a:lvl9pPr lvl="8" algn="r">
              <a:lnSpc>
                <a:spcPct val="90000"/>
              </a:lnSpc>
              <a:spcBef>
                <a:spcPts val="1000"/>
              </a:spcBef>
              <a:spcAft>
                <a:spcPts val="0"/>
              </a:spcAft>
              <a:buClr>
                <a:srgbClr val="FFFFFF"/>
              </a:buClr>
              <a:buSzPts val="4800"/>
              <a:buNone/>
              <a:defRPr b="1" sz="4800">
                <a:solidFill>
                  <a:srgbClr val="FFFFFF"/>
                </a:solidFill>
              </a:defRPr>
            </a:lvl9pPr>
          </a:lstStyle>
          <a:p/>
        </p:txBody>
      </p:sp>
      <p:sp>
        <p:nvSpPr>
          <p:cNvPr id="20" name="Google Shape;20;p22"/>
          <p:cNvSpPr txBox="1"/>
          <p:nvPr>
            <p:ph type="title"/>
          </p:nvPr>
        </p:nvSpPr>
        <p:spPr>
          <a:xfrm>
            <a:off x="5325033" y="2487700"/>
            <a:ext cx="6526400" cy="28911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1"/>
              </a:buClr>
              <a:buSzPts val="6600"/>
              <a:buFont typeface="Calibri"/>
              <a:buNone/>
              <a:defRPr sz="6600">
                <a:latin typeface="Calibri"/>
                <a:ea typeface="Calibri"/>
                <a:cs typeface="Calibri"/>
                <a:sym typeface="Calibri"/>
              </a:defRPr>
            </a:lvl1pPr>
            <a:lvl2pPr lvl="1" algn="r">
              <a:spcBef>
                <a:spcPts val="0"/>
              </a:spcBef>
              <a:spcAft>
                <a:spcPts val="0"/>
              </a:spcAft>
              <a:buSzPts val="5600"/>
              <a:buNone/>
              <a:defRPr sz="5600"/>
            </a:lvl2pPr>
            <a:lvl3pPr lvl="2" algn="r">
              <a:spcBef>
                <a:spcPts val="0"/>
              </a:spcBef>
              <a:spcAft>
                <a:spcPts val="0"/>
              </a:spcAft>
              <a:buSzPts val="5600"/>
              <a:buNone/>
              <a:defRPr sz="5600"/>
            </a:lvl3pPr>
            <a:lvl4pPr lvl="3" algn="r">
              <a:spcBef>
                <a:spcPts val="0"/>
              </a:spcBef>
              <a:spcAft>
                <a:spcPts val="0"/>
              </a:spcAft>
              <a:buSzPts val="5600"/>
              <a:buNone/>
              <a:defRPr sz="5600"/>
            </a:lvl4pPr>
            <a:lvl5pPr lvl="4" algn="r">
              <a:spcBef>
                <a:spcPts val="0"/>
              </a:spcBef>
              <a:spcAft>
                <a:spcPts val="0"/>
              </a:spcAft>
              <a:buSzPts val="5600"/>
              <a:buNone/>
              <a:defRPr sz="5600"/>
            </a:lvl5pPr>
            <a:lvl6pPr lvl="5" algn="r">
              <a:spcBef>
                <a:spcPts val="0"/>
              </a:spcBef>
              <a:spcAft>
                <a:spcPts val="0"/>
              </a:spcAft>
              <a:buSzPts val="5600"/>
              <a:buNone/>
              <a:defRPr sz="5600"/>
            </a:lvl6pPr>
            <a:lvl7pPr lvl="6" algn="r">
              <a:spcBef>
                <a:spcPts val="0"/>
              </a:spcBef>
              <a:spcAft>
                <a:spcPts val="0"/>
              </a:spcAft>
              <a:buSzPts val="5600"/>
              <a:buNone/>
              <a:defRPr sz="5600"/>
            </a:lvl7pPr>
            <a:lvl8pPr lvl="7" algn="r">
              <a:spcBef>
                <a:spcPts val="0"/>
              </a:spcBef>
              <a:spcAft>
                <a:spcPts val="0"/>
              </a:spcAft>
              <a:buSzPts val="5600"/>
              <a:buNone/>
              <a:defRPr sz="5600"/>
            </a:lvl8pPr>
            <a:lvl9pPr lvl="8" algn="r">
              <a:spcBef>
                <a:spcPts val="0"/>
              </a:spcBef>
              <a:spcAft>
                <a:spcPts val="0"/>
              </a:spcAft>
              <a:buSzPts val="56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4" name="Shape 74"/>
        <p:cNvGrpSpPr/>
        <p:nvPr/>
      </p:nvGrpSpPr>
      <p:grpSpPr>
        <a:xfrm>
          <a:off x="0" y="0"/>
          <a:ext cx="0" cy="0"/>
          <a:chOff x="0" y="0"/>
          <a:chExt cx="0" cy="0"/>
        </a:xfrm>
      </p:grpSpPr>
      <p:sp>
        <p:nvSpPr>
          <p:cNvPr id="75" name="Google Shape;7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8" name="Shape 78"/>
        <p:cNvGrpSpPr/>
        <p:nvPr/>
      </p:nvGrpSpPr>
      <p:grpSpPr>
        <a:xfrm>
          <a:off x="0" y="0"/>
          <a:ext cx="0" cy="0"/>
          <a:chOff x="0" y="0"/>
          <a:chExt cx="0" cy="0"/>
        </a:xfrm>
      </p:grpSpPr>
      <p:sp>
        <p:nvSpPr>
          <p:cNvPr id="79" name="Google Shape;7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 name="Google Shape;8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5" name="Shape 85"/>
        <p:cNvGrpSpPr/>
        <p:nvPr/>
      </p:nvGrpSpPr>
      <p:grpSpPr>
        <a:xfrm>
          <a:off x="0" y="0"/>
          <a:ext cx="0" cy="0"/>
          <a:chOff x="0" y="0"/>
          <a:chExt cx="0" cy="0"/>
        </a:xfrm>
      </p:grpSpPr>
      <p:sp>
        <p:nvSpPr>
          <p:cNvPr id="86" name="Google Shape;8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3"/>
          <p:cNvSpPr/>
          <p:nvPr>
            <p:ph idx="2" type="pic"/>
          </p:nvPr>
        </p:nvSpPr>
        <p:spPr>
          <a:xfrm>
            <a:off x="5183188" y="987425"/>
            <a:ext cx="6172200" cy="4873625"/>
          </a:xfrm>
          <a:prstGeom prst="rect">
            <a:avLst/>
          </a:prstGeom>
          <a:noFill/>
          <a:ln>
            <a:noFill/>
          </a:ln>
        </p:spPr>
      </p:sp>
      <p:sp>
        <p:nvSpPr>
          <p:cNvPr id="88" name="Google Shape;8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9" name="Google Shape;8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92" name="Shape 92"/>
        <p:cNvGrpSpPr/>
        <p:nvPr/>
      </p:nvGrpSpPr>
      <p:grpSpPr>
        <a:xfrm>
          <a:off x="0" y="0"/>
          <a:ext cx="0" cy="0"/>
          <a:chOff x="0" y="0"/>
          <a:chExt cx="0" cy="0"/>
        </a:xfrm>
      </p:grpSpPr>
      <p:sp>
        <p:nvSpPr>
          <p:cNvPr id="93" name="Google Shape;9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8" name="Shape 98"/>
        <p:cNvGrpSpPr/>
        <p:nvPr/>
      </p:nvGrpSpPr>
      <p:grpSpPr>
        <a:xfrm>
          <a:off x="0" y="0"/>
          <a:ext cx="0" cy="0"/>
          <a:chOff x="0" y="0"/>
          <a:chExt cx="0" cy="0"/>
        </a:xfrm>
      </p:grpSpPr>
      <p:sp>
        <p:nvSpPr>
          <p:cNvPr id="99" name="Google Shape;9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Encabezado de sección 1">
    <p:bg>
      <p:bgPr>
        <a:solidFill>
          <a:schemeClr val="dk2"/>
        </a:solidFill>
      </p:bgPr>
    </p:bg>
    <p:spTree>
      <p:nvGrpSpPr>
        <p:cNvPr id="21" name="Shape 21"/>
        <p:cNvGrpSpPr/>
        <p:nvPr/>
      </p:nvGrpSpPr>
      <p:grpSpPr>
        <a:xfrm>
          <a:off x="0" y="0"/>
          <a:ext cx="0" cy="0"/>
          <a:chOff x="0" y="0"/>
          <a:chExt cx="0" cy="0"/>
        </a:xfrm>
      </p:grpSpPr>
      <p:pic>
        <p:nvPicPr>
          <p:cNvPr id="22" name="Google Shape;22;p23"/>
          <p:cNvPicPr preferRelativeResize="0"/>
          <p:nvPr/>
        </p:nvPicPr>
        <p:blipFill rotWithShape="1">
          <a:blip r:embed="rId2">
            <a:alphaModFix/>
          </a:blip>
          <a:srcRect b="0" l="0" r="0" t="0"/>
          <a:stretch/>
        </p:blipFill>
        <p:spPr>
          <a:xfrm>
            <a:off x="6903076" y="186298"/>
            <a:ext cx="5082864" cy="601304"/>
          </a:xfrm>
          <a:prstGeom prst="rect">
            <a:avLst/>
          </a:prstGeom>
          <a:noFill/>
          <a:ln>
            <a:noFill/>
          </a:ln>
        </p:spPr>
      </p:pic>
      <p:grpSp>
        <p:nvGrpSpPr>
          <p:cNvPr id="23" name="Google Shape;23;p23"/>
          <p:cNvGrpSpPr/>
          <p:nvPr/>
        </p:nvGrpSpPr>
        <p:grpSpPr>
          <a:xfrm>
            <a:off x="1" y="-124"/>
            <a:ext cx="6471553" cy="5740374"/>
            <a:chOff x="0" y="-126"/>
            <a:chExt cx="4554438" cy="5386482"/>
          </a:xfrm>
        </p:grpSpPr>
        <p:sp>
          <p:nvSpPr>
            <p:cNvPr id="24" name="Google Shape;24;p23"/>
            <p:cNvSpPr/>
            <p:nvPr/>
          </p:nvSpPr>
          <p:spPr>
            <a:xfrm flipH="1" rot="10800000">
              <a:off x="0" y="-126"/>
              <a:ext cx="4554438" cy="5386482"/>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pic>
          <p:nvPicPr>
            <p:cNvPr descr="Una caricatura de una ciudad&#10;&#10;Descripción generada automáticamente" id="25" name="Google Shape;25;p23"/>
            <p:cNvPicPr preferRelativeResize="0"/>
            <p:nvPr/>
          </p:nvPicPr>
          <p:blipFill rotWithShape="1">
            <a:blip r:embed="rId3">
              <a:alphaModFix/>
            </a:blip>
            <a:srcRect b="0" l="9870" r="6482" t="0"/>
            <a:stretch/>
          </p:blipFill>
          <p:spPr>
            <a:xfrm>
              <a:off x="1" y="-1"/>
              <a:ext cx="4423169" cy="5247982"/>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23"/>
          <p:cNvSpPr txBox="1"/>
          <p:nvPr>
            <p:ph type="title"/>
          </p:nvPr>
        </p:nvSpPr>
        <p:spPr>
          <a:xfrm>
            <a:off x="4006100" y="3476150"/>
            <a:ext cx="7994400" cy="1603200"/>
          </a:xfrm>
          <a:prstGeom prst="rect">
            <a:avLst/>
          </a:prstGeom>
          <a:solidFill>
            <a:srgbClr val="DE3075">
              <a:alpha val="63921"/>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dk1"/>
              </a:buClr>
              <a:buSzPts val="5400"/>
              <a:buFont typeface="Calibri"/>
              <a:buNone/>
              <a:defRPr sz="5400">
                <a:latin typeface="Calibri"/>
                <a:ea typeface="Calibri"/>
                <a:cs typeface="Calibri"/>
                <a:sym typeface="Calibri"/>
              </a:defRPr>
            </a:lvl1pPr>
            <a:lvl2pPr lvl="1" algn="r">
              <a:spcBef>
                <a:spcPts val="0"/>
              </a:spcBef>
              <a:spcAft>
                <a:spcPts val="0"/>
              </a:spcAft>
              <a:buSzPts val="5400"/>
              <a:buNone/>
              <a:defRPr sz="5400"/>
            </a:lvl2pPr>
            <a:lvl3pPr lvl="2" algn="r">
              <a:spcBef>
                <a:spcPts val="0"/>
              </a:spcBef>
              <a:spcAft>
                <a:spcPts val="0"/>
              </a:spcAft>
              <a:buSzPts val="5400"/>
              <a:buNone/>
              <a:defRPr sz="5400"/>
            </a:lvl3pPr>
            <a:lvl4pPr lvl="3" algn="r">
              <a:spcBef>
                <a:spcPts val="0"/>
              </a:spcBef>
              <a:spcAft>
                <a:spcPts val="0"/>
              </a:spcAft>
              <a:buSzPts val="5400"/>
              <a:buNone/>
              <a:defRPr sz="5400"/>
            </a:lvl4pPr>
            <a:lvl5pPr lvl="4" algn="r">
              <a:spcBef>
                <a:spcPts val="0"/>
              </a:spcBef>
              <a:spcAft>
                <a:spcPts val="0"/>
              </a:spcAft>
              <a:buSzPts val="5400"/>
              <a:buNone/>
              <a:defRPr sz="5400"/>
            </a:lvl5pPr>
            <a:lvl6pPr lvl="5" algn="r">
              <a:spcBef>
                <a:spcPts val="0"/>
              </a:spcBef>
              <a:spcAft>
                <a:spcPts val="0"/>
              </a:spcAft>
              <a:buSzPts val="5400"/>
              <a:buNone/>
              <a:defRPr sz="5400"/>
            </a:lvl6pPr>
            <a:lvl7pPr lvl="6" algn="r">
              <a:spcBef>
                <a:spcPts val="0"/>
              </a:spcBef>
              <a:spcAft>
                <a:spcPts val="0"/>
              </a:spcAft>
              <a:buSzPts val="5400"/>
              <a:buNone/>
              <a:defRPr sz="5400"/>
            </a:lvl7pPr>
            <a:lvl8pPr lvl="7" algn="r">
              <a:spcBef>
                <a:spcPts val="0"/>
              </a:spcBef>
              <a:spcAft>
                <a:spcPts val="0"/>
              </a:spcAft>
              <a:buSzPts val="5400"/>
              <a:buNone/>
              <a:defRPr sz="5400"/>
            </a:lvl8pPr>
            <a:lvl9pPr lvl="8" algn="r">
              <a:spcBef>
                <a:spcPts val="0"/>
              </a:spcBef>
              <a:spcAft>
                <a:spcPts val="0"/>
              </a:spcAft>
              <a:buSzPts val="5400"/>
              <a:buNone/>
              <a:defRPr sz="5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27" name="Shape 27"/>
        <p:cNvGrpSpPr/>
        <p:nvPr/>
      </p:nvGrpSpPr>
      <p:grpSpPr>
        <a:xfrm>
          <a:off x="0" y="0"/>
          <a:ext cx="0" cy="0"/>
          <a:chOff x="0" y="0"/>
          <a:chExt cx="0" cy="0"/>
        </a:xfrm>
      </p:grpSpPr>
      <p:sp>
        <p:nvSpPr>
          <p:cNvPr id="28" name="Google Shape;28;p24"/>
          <p:cNvSpPr/>
          <p:nvPr/>
        </p:nvSpPr>
        <p:spPr>
          <a:xfrm>
            <a:off x="1830633" y="212725"/>
            <a:ext cx="6408499"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Bebas Neue"/>
              <a:ea typeface="Bebas Neue"/>
              <a:cs typeface="Bebas Neue"/>
              <a:sym typeface="Bebas Neue"/>
            </a:endParaRPr>
          </a:p>
        </p:txBody>
      </p:sp>
      <p:sp>
        <p:nvSpPr>
          <p:cNvPr id="29" name="Google Shape;29;p24"/>
          <p:cNvSpPr/>
          <p:nvPr/>
        </p:nvSpPr>
        <p:spPr>
          <a:xfrm>
            <a:off x="1027800" y="212725"/>
            <a:ext cx="12048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 name="Google Shape;30;p24"/>
          <p:cNvSpPr/>
          <p:nvPr/>
        </p:nvSpPr>
        <p:spPr>
          <a:xfrm>
            <a:off x="195229" y="212725"/>
            <a:ext cx="12048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 name="Google Shape;31;p24"/>
          <p:cNvSpPr txBox="1"/>
          <p:nvPr>
            <p:ph type="title"/>
          </p:nvPr>
        </p:nvSpPr>
        <p:spPr>
          <a:xfrm>
            <a:off x="2351599" y="212725"/>
            <a:ext cx="5717580"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Font typeface="Calibri"/>
              <a:buNone/>
              <a:defRPr>
                <a:latin typeface="Calibri"/>
                <a:ea typeface="Calibri"/>
                <a:cs typeface="Calibri"/>
                <a:sym typeface="Calibri"/>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32" name="Google Shape;32;p24"/>
          <p:cNvPicPr preferRelativeResize="0"/>
          <p:nvPr/>
        </p:nvPicPr>
        <p:blipFill rotWithShape="1">
          <a:blip r:embed="rId2">
            <a:alphaModFix/>
          </a:blip>
          <a:srcRect b="0" l="0" r="0" t="0"/>
          <a:stretch/>
        </p:blipFill>
        <p:spPr>
          <a:xfrm>
            <a:off x="8239133" y="389414"/>
            <a:ext cx="3662271" cy="459625"/>
          </a:xfrm>
          <a:prstGeom prst="rect">
            <a:avLst/>
          </a:prstGeom>
          <a:noFill/>
          <a:ln>
            <a:noFill/>
          </a:ln>
        </p:spPr>
      </p:pic>
      <p:sp>
        <p:nvSpPr>
          <p:cNvPr id="33" name="Google Shape;33;p2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34" name="Google Shape;34;p24"/>
          <p:cNvSpPr txBox="1"/>
          <p:nvPr/>
        </p:nvSpPr>
        <p:spPr>
          <a:xfrm>
            <a:off x="9220200" y="6356351"/>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5" name="Shape 35"/>
        <p:cNvGrpSpPr/>
        <p:nvPr/>
      </p:nvGrpSpPr>
      <p:grpSpPr>
        <a:xfrm>
          <a:off x="0" y="0"/>
          <a:ext cx="0" cy="0"/>
          <a:chOff x="0" y="0"/>
          <a:chExt cx="0" cy="0"/>
        </a:xfrm>
      </p:grpSpPr>
      <p:sp>
        <p:nvSpPr>
          <p:cNvPr id="36" name="Google Shape;36;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1" name="Shape 41"/>
        <p:cNvGrpSpPr/>
        <p:nvPr/>
      </p:nvGrpSpPr>
      <p:grpSpPr>
        <a:xfrm>
          <a:off x="0" y="0"/>
          <a:ext cx="0" cy="0"/>
          <a:chOff x="0" y="0"/>
          <a:chExt cx="0" cy="0"/>
        </a:xfrm>
      </p:grpSpPr>
      <p:sp>
        <p:nvSpPr>
          <p:cNvPr id="42" name="Google Shape;4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7" name="Shape 47"/>
        <p:cNvGrpSpPr/>
        <p:nvPr/>
      </p:nvGrpSpPr>
      <p:grpSpPr>
        <a:xfrm>
          <a:off x="0" y="0"/>
          <a:ext cx="0" cy="0"/>
          <a:chOff x="0" y="0"/>
          <a:chExt cx="0" cy="0"/>
        </a:xfrm>
      </p:grpSpPr>
      <p:sp>
        <p:nvSpPr>
          <p:cNvPr id="48" name="Google Shape;48;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3" name="Shape 53"/>
        <p:cNvGrpSpPr/>
        <p:nvPr/>
      </p:nvGrpSpPr>
      <p:grpSpPr>
        <a:xfrm>
          <a:off x="0" y="0"/>
          <a:ext cx="0" cy="0"/>
          <a:chOff x="0" y="0"/>
          <a:chExt cx="0" cy="0"/>
        </a:xfrm>
      </p:grpSpPr>
      <p:sp>
        <p:nvSpPr>
          <p:cNvPr id="54" name="Google Shape;5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0" name="Shape 60"/>
        <p:cNvGrpSpPr/>
        <p:nvPr/>
      </p:nvGrpSpPr>
      <p:grpSpPr>
        <a:xfrm>
          <a:off x="0" y="0"/>
          <a:ext cx="0" cy="0"/>
          <a:chOff x="0" y="0"/>
          <a:chExt cx="0" cy="0"/>
        </a:xfrm>
      </p:grpSpPr>
      <p:sp>
        <p:nvSpPr>
          <p:cNvPr id="61" name="Google Shape;61;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9" name="Shape 69"/>
        <p:cNvGrpSpPr/>
        <p:nvPr/>
      </p:nvGrpSpPr>
      <p:grpSpPr>
        <a:xfrm>
          <a:off x="0" y="0"/>
          <a:ext cx="0" cy="0"/>
          <a:chOff x="0" y="0"/>
          <a:chExt cx="0" cy="0"/>
        </a:xfrm>
      </p:grpSpPr>
      <p:sp>
        <p:nvSpPr>
          <p:cNvPr id="70" name="Google Shape;7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oracle.com/cl/database/technologies/appdev/datamodeler.html" TargetMode="External"/><Relationship Id="rId4" Type="http://schemas.openxmlformats.org/officeDocument/2006/relationships/hyperlink" Target="https://www.google.com/imgres?imgurl=https://www.oracle.com/a/ocom/img/sql-ddm.svg&amp;imgrefurl=https://www.oracle.com/es/database/technologies/appdev/datamodeler.html&amp;docid=iR8AOXMf-tsB4M&amp;tbnid=fr44O_jJnc8igM:&amp;vet=10ahUKEwi0qqinpafmAhWJF7kGHQnBCEkQMwhGKAEwAQ..i&amp;w=800&amp;h=800&amp;bih=595&amp;biw=1242&amp;q=oracle%20datamodeler&amp;ved=0ahUKEwi0qqinpafmAhWJF7kGHQnBCEkQMwhGKAEwAQ&amp;iact=mrc&amp;uact=8" TargetMode="External"/><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title"/>
          </p:nvPr>
        </p:nvSpPr>
        <p:spPr>
          <a:xfrm>
            <a:off x="5517775" y="2487700"/>
            <a:ext cx="6392574" cy="28911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6600"/>
              <a:buFont typeface="Calibri"/>
              <a:buNone/>
            </a:pPr>
            <a:r>
              <a:rPr lang="es-CL"/>
              <a:t>MODELAMIENTO DE DATOS</a:t>
            </a:r>
            <a:endParaRPr/>
          </a:p>
        </p:txBody>
      </p:sp>
      <p:sp>
        <p:nvSpPr>
          <p:cNvPr id="109" name="Google Shape;109;p1"/>
          <p:cNvSpPr/>
          <p:nvPr>
            <p:ph idx="1" type="subTitle"/>
          </p:nvPr>
        </p:nvSpPr>
        <p:spPr>
          <a:xfrm>
            <a:off x="7910513" y="5620875"/>
            <a:ext cx="2502087" cy="873900"/>
          </a:xfrm>
          <a:prstGeom prst="roundRect">
            <a:avLst>
              <a:gd fmla="val 16667" name="adj"/>
            </a:avLst>
          </a:prstGeom>
          <a:solidFill>
            <a:srgbClr val="DE3075"/>
          </a:solidFill>
          <a:ln>
            <a:noFill/>
          </a:ln>
        </p:spPr>
        <p:txBody>
          <a:bodyPr anchorCtr="0" anchor="t" bIns="0" lIns="91425" spcFirstLastPara="1" rIns="182875" wrap="square" tIns="0">
            <a:noAutofit/>
          </a:bodyPr>
          <a:lstStyle/>
          <a:p>
            <a:pPr indent="0" lvl="0" marL="0" rtl="0" algn="ctr">
              <a:lnSpc>
                <a:spcPct val="90000"/>
              </a:lnSpc>
              <a:spcBef>
                <a:spcPts val="1000"/>
              </a:spcBef>
              <a:spcAft>
                <a:spcPts val="0"/>
              </a:spcAft>
              <a:buClr>
                <a:srgbClr val="FFFFFF"/>
              </a:buClr>
              <a:buSzPts val="3600"/>
              <a:buNone/>
            </a:pPr>
            <a:r>
              <a:rPr lang="es-CL" sz="3600"/>
              <a:t>MDY</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Una vez que contamos con el espacio para trabajar es momento de realizar la creación de una entidad, bajo de la barra de herramientas, encontraremos una segunda barra que nos permitirá agregar entidades entre otras tareas (recordar esta barra de herramientas para el futuro).</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173" name="Google Shape;173;p10"/>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Representando una Entidad</a:t>
            </a:r>
            <a:endParaRPr/>
          </a:p>
        </p:txBody>
      </p:sp>
      <p:pic>
        <p:nvPicPr>
          <p:cNvPr id="174" name="Google Shape;174;p10"/>
          <p:cNvPicPr preferRelativeResize="0"/>
          <p:nvPr/>
        </p:nvPicPr>
        <p:blipFill rotWithShape="1">
          <a:blip r:embed="rId3">
            <a:alphaModFix/>
          </a:blip>
          <a:srcRect b="52504" l="0" r="70155" t="0"/>
          <a:stretch/>
        </p:blipFill>
        <p:spPr>
          <a:xfrm>
            <a:off x="895350" y="2819400"/>
            <a:ext cx="3638550" cy="3086100"/>
          </a:xfrm>
          <a:prstGeom prst="rect">
            <a:avLst/>
          </a:prstGeom>
          <a:noFill/>
          <a:ln>
            <a:noFill/>
          </a:ln>
        </p:spPr>
      </p:pic>
      <p:pic>
        <p:nvPicPr>
          <p:cNvPr id="175" name="Google Shape;175;p10"/>
          <p:cNvPicPr preferRelativeResize="0"/>
          <p:nvPr/>
        </p:nvPicPr>
        <p:blipFill rotWithShape="1">
          <a:blip r:embed="rId4">
            <a:alphaModFix/>
          </a:blip>
          <a:srcRect b="0" l="0" r="0" t="0"/>
          <a:stretch/>
        </p:blipFill>
        <p:spPr>
          <a:xfrm>
            <a:off x="6087979" y="2545137"/>
            <a:ext cx="5691836" cy="3634625"/>
          </a:xfrm>
          <a:prstGeom prst="rect">
            <a:avLst/>
          </a:prstGeom>
          <a:noFill/>
          <a:ln>
            <a:noFill/>
          </a:ln>
        </p:spPr>
      </p:pic>
      <p:sp>
        <p:nvSpPr>
          <p:cNvPr id="176" name="Google Shape;176;p10"/>
          <p:cNvSpPr/>
          <p:nvPr/>
        </p:nvSpPr>
        <p:spPr>
          <a:xfrm>
            <a:off x="4710864" y="3970736"/>
            <a:ext cx="1200150" cy="590551"/>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Representando los Atributos</a:t>
            </a:r>
            <a:endParaRPr/>
          </a:p>
        </p:txBody>
      </p:sp>
      <p:pic>
        <p:nvPicPr>
          <p:cNvPr id="183" name="Google Shape;183;p11"/>
          <p:cNvPicPr preferRelativeResize="0"/>
          <p:nvPr/>
        </p:nvPicPr>
        <p:blipFill rotWithShape="1">
          <a:blip r:embed="rId3">
            <a:alphaModFix/>
          </a:blip>
          <a:srcRect b="0" l="0" r="0" t="0"/>
          <a:stretch/>
        </p:blipFill>
        <p:spPr>
          <a:xfrm>
            <a:off x="1571625" y="1153837"/>
            <a:ext cx="9048750" cy="526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190" name="Google Shape;190;p12"/>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la opcionalidad y obligatoriedad del atributo</a:t>
            </a:r>
            <a:endParaRPr sz="3600">
              <a:solidFill>
                <a:schemeClr val="lt1"/>
              </a:solidFill>
            </a:endParaRPr>
          </a:p>
        </p:txBody>
      </p:sp>
      <p:pic>
        <p:nvPicPr>
          <p:cNvPr id="191" name="Google Shape;191;p12"/>
          <p:cNvPicPr preferRelativeResize="0"/>
          <p:nvPr/>
        </p:nvPicPr>
        <p:blipFill rotWithShape="1">
          <a:blip r:embed="rId3">
            <a:alphaModFix/>
          </a:blip>
          <a:srcRect b="0" l="0" r="0" t="0"/>
          <a:stretch/>
        </p:blipFill>
        <p:spPr>
          <a:xfrm>
            <a:off x="392200" y="1544718"/>
            <a:ext cx="7705759" cy="4485563"/>
          </a:xfrm>
          <a:prstGeom prst="rect">
            <a:avLst/>
          </a:prstGeom>
          <a:noFill/>
          <a:ln>
            <a:noFill/>
          </a:ln>
        </p:spPr>
      </p:pic>
      <p:pic>
        <p:nvPicPr>
          <p:cNvPr id="192" name="Google Shape;192;p12"/>
          <p:cNvPicPr preferRelativeResize="0"/>
          <p:nvPr/>
        </p:nvPicPr>
        <p:blipFill rotWithShape="1">
          <a:blip r:embed="rId4">
            <a:alphaModFix/>
          </a:blip>
          <a:srcRect b="0" l="0" r="0" t="0"/>
          <a:stretch/>
        </p:blipFill>
        <p:spPr>
          <a:xfrm>
            <a:off x="8321114" y="2152651"/>
            <a:ext cx="3255530" cy="29433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3"/>
          <p:cNvPicPr preferRelativeResize="0"/>
          <p:nvPr/>
        </p:nvPicPr>
        <p:blipFill rotWithShape="1">
          <a:blip r:embed="rId3">
            <a:alphaModFix/>
          </a:blip>
          <a:srcRect b="0" l="0" r="0" t="0"/>
          <a:stretch/>
        </p:blipFill>
        <p:spPr>
          <a:xfrm>
            <a:off x="408416" y="1562101"/>
            <a:ext cx="7428811" cy="4324350"/>
          </a:xfrm>
          <a:prstGeom prst="rect">
            <a:avLst/>
          </a:prstGeom>
          <a:noFill/>
          <a:ln>
            <a:noFill/>
          </a:ln>
        </p:spPr>
      </p:pic>
      <p:sp>
        <p:nvSpPr>
          <p:cNvPr id="198" name="Google Shape;198;p13"/>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la opcionalidad y obligatoriedad del atributo</a:t>
            </a:r>
            <a:endParaRPr sz="3600">
              <a:solidFill>
                <a:schemeClr val="lt1"/>
              </a:solidFill>
            </a:endParaRPr>
          </a:p>
        </p:txBody>
      </p:sp>
      <p:pic>
        <p:nvPicPr>
          <p:cNvPr id="199" name="Google Shape;199;p13"/>
          <p:cNvPicPr preferRelativeResize="0"/>
          <p:nvPr/>
        </p:nvPicPr>
        <p:blipFill rotWithShape="1">
          <a:blip r:embed="rId4">
            <a:alphaModFix/>
          </a:blip>
          <a:srcRect b="0" l="0" r="0" t="0"/>
          <a:stretch/>
        </p:blipFill>
        <p:spPr>
          <a:xfrm>
            <a:off x="8069179" y="2152651"/>
            <a:ext cx="3255530" cy="2943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205" name="Google Shape;205;p14"/>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el identificador único de una entidad</a:t>
            </a:r>
            <a:endParaRPr sz="3600">
              <a:solidFill>
                <a:schemeClr val="lt1"/>
              </a:solidFill>
            </a:endParaRPr>
          </a:p>
        </p:txBody>
      </p:sp>
      <p:pic>
        <p:nvPicPr>
          <p:cNvPr id="206" name="Google Shape;206;p14"/>
          <p:cNvPicPr preferRelativeResize="0"/>
          <p:nvPr/>
        </p:nvPicPr>
        <p:blipFill rotWithShape="1">
          <a:blip r:embed="rId3">
            <a:alphaModFix/>
          </a:blip>
          <a:srcRect b="0" l="0" r="0" t="0"/>
          <a:stretch/>
        </p:blipFill>
        <p:spPr>
          <a:xfrm>
            <a:off x="7937556" y="2315822"/>
            <a:ext cx="3255530" cy="2943356"/>
          </a:xfrm>
          <a:prstGeom prst="rect">
            <a:avLst/>
          </a:prstGeom>
          <a:noFill/>
          <a:ln>
            <a:noFill/>
          </a:ln>
        </p:spPr>
      </p:pic>
      <p:pic>
        <p:nvPicPr>
          <p:cNvPr id="207" name="Google Shape;207;p14"/>
          <p:cNvPicPr preferRelativeResize="0"/>
          <p:nvPr/>
        </p:nvPicPr>
        <p:blipFill rotWithShape="1">
          <a:blip r:embed="rId4">
            <a:alphaModFix/>
          </a:blip>
          <a:srcRect b="0" l="0" r="0" t="0"/>
          <a:stretch/>
        </p:blipFill>
        <p:spPr>
          <a:xfrm>
            <a:off x="395501" y="1863776"/>
            <a:ext cx="7243550" cy="42165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5"/>
          <p:cNvPicPr preferRelativeResize="0"/>
          <p:nvPr/>
        </p:nvPicPr>
        <p:blipFill rotWithShape="1">
          <a:blip r:embed="rId3">
            <a:alphaModFix/>
          </a:blip>
          <a:srcRect b="0" l="0" r="0" t="0"/>
          <a:stretch/>
        </p:blipFill>
        <p:spPr>
          <a:xfrm>
            <a:off x="1571625" y="1377950"/>
            <a:ext cx="9048750" cy="5267325"/>
          </a:xfrm>
          <a:prstGeom prst="rect">
            <a:avLst/>
          </a:prstGeom>
          <a:noFill/>
          <a:ln>
            <a:noFill/>
          </a:ln>
        </p:spPr>
      </p:pic>
      <p:sp>
        <p:nvSpPr>
          <p:cNvPr id="213" name="Google Shape;213;p15"/>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Representando los datos del atributo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6"/>
          <p:cNvPicPr preferRelativeResize="0"/>
          <p:nvPr/>
        </p:nvPicPr>
        <p:blipFill rotWithShape="1">
          <a:blip r:embed="rId3">
            <a:alphaModFix/>
          </a:blip>
          <a:srcRect b="0" l="0" r="0" t="0"/>
          <a:stretch/>
        </p:blipFill>
        <p:spPr>
          <a:xfrm>
            <a:off x="7035204" y="1957798"/>
            <a:ext cx="3131082" cy="742968"/>
          </a:xfrm>
          <a:prstGeom prst="rect">
            <a:avLst/>
          </a:prstGeom>
          <a:noFill/>
          <a:ln>
            <a:noFill/>
          </a:ln>
        </p:spPr>
      </p:pic>
      <p:sp>
        <p:nvSpPr>
          <p:cNvPr id="220" name="Google Shape;220;p16"/>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M:N</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1:N</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Nueva Identificación de la relación 1:N</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Nueva Relación 1:1</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Nueva Sustitución de Tipo</a:t>
            </a:r>
            <a:endParaRPr/>
          </a:p>
        </p:txBody>
      </p:sp>
      <p:sp>
        <p:nvSpPr>
          <p:cNvPr id="221" name="Google Shape;221;p16"/>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las relaciones entre entidades</a:t>
            </a:r>
            <a:endParaRPr/>
          </a:p>
        </p:txBody>
      </p:sp>
      <p:pic>
        <p:nvPicPr>
          <p:cNvPr id="222" name="Google Shape;222;p16"/>
          <p:cNvPicPr preferRelativeResize="0"/>
          <p:nvPr/>
        </p:nvPicPr>
        <p:blipFill rotWithShape="1">
          <a:blip r:embed="rId4">
            <a:alphaModFix/>
          </a:blip>
          <a:srcRect b="0" l="0" r="0" t="0"/>
          <a:stretch/>
        </p:blipFill>
        <p:spPr>
          <a:xfrm>
            <a:off x="6649166" y="3168687"/>
            <a:ext cx="3903159" cy="2798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b="0" l="0" r="0" t="0"/>
          <a:stretch/>
        </p:blipFill>
        <p:spPr>
          <a:xfrm>
            <a:off x="5318425" y="1897275"/>
            <a:ext cx="6317115" cy="3742125"/>
          </a:xfrm>
          <a:prstGeom prst="rect">
            <a:avLst/>
          </a:prstGeom>
          <a:noFill/>
          <a:ln>
            <a:noFill/>
          </a:ln>
        </p:spPr>
      </p:pic>
      <p:sp>
        <p:nvSpPr>
          <p:cNvPr id="229" name="Google Shape;229;p17"/>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230" name="Google Shape;230;p17"/>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la cardinalidad mínima de las relaciones</a:t>
            </a:r>
            <a:endParaRPr sz="3600">
              <a:solidFill>
                <a:schemeClr val="lt1"/>
              </a:solidFill>
            </a:endParaRPr>
          </a:p>
        </p:txBody>
      </p:sp>
      <p:pic>
        <p:nvPicPr>
          <p:cNvPr id="231" name="Google Shape;231;p17"/>
          <p:cNvPicPr preferRelativeResize="0"/>
          <p:nvPr/>
        </p:nvPicPr>
        <p:blipFill rotWithShape="1">
          <a:blip r:embed="rId4">
            <a:alphaModFix/>
          </a:blip>
          <a:srcRect b="37979" l="28750" r="33816" t="26839"/>
          <a:stretch/>
        </p:blipFill>
        <p:spPr>
          <a:xfrm>
            <a:off x="430299" y="2625337"/>
            <a:ext cx="4563979"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8"/>
          <p:cNvPicPr preferRelativeResize="0"/>
          <p:nvPr/>
        </p:nvPicPr>
        <p:blipFill rotWithShape="1">
          <a:blip r:embed="rId3">
            <a:alphaModFix/>
          </a:blip>
          <a:srcRect b="0" l="0" r="0" t="0"/>
          <a:stretch/>
        </p:blipFill>
        <p:spPr>
          <a:xfrm>
            <a:off x="2133575" y="1440243"/>
            <a:ext cx="7924850" cy="4694513"/>
          </a:xfrm>
          <a:prstGeom prst="rect">
            <a:avLst/>
          </a:prstGeom>
          <a:noFill/>
          <a:ln>
            <a:noFill/>
          </a:ln>
        </p:spPr>
      </p:pic>
      <p:sp>
        <p:nvSpPr>
          <p:cNvPr id="238" name="Google Shape;238;p18"/>
          <p:cNvSpPr txBox="1"/>
          <p:nvPr>
            <p:ph idx="1" type="body"/>
          </p:nvPr>
        </p:nvSpPr>
        <p:spPr>
          <a:xfrm>
            <a:off x="392200" y="1218600"/>
            <a:ext cx="109235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239" name="Google Shape;239;p18"/>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Representando el grado de cardinalidad de las relaciones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371600" y="212725"/>
            <a:ext cx="66975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Arcos</a:t>
            </a:r>
            <a:endParaRPr/>
          </a:p>
        </p:txBody>
      </p:sp>
      <p:sp>
        <p:nvSpPr>
          <p:cNvPr id="246" name="Google Shape;246;p19"/>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1" marL="45720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47" name="Google Shape;247;p19"/>
          <p:cNvPicPr preferRelativeResize="0"/>
          <p:nvPr/>
        </p:nvPicPr>
        <p:blipFill rotWithShape="1">
          <a:blip r:embed="rId3">
            <a:alphaModFix/>
          </a:blip>
          <a:srcRect b="0" l="0" r="0" t="0"/>
          <a:stretch/>
        </p:blipFill>
        <p:spPr>
          <a:xfrm>
            <a:off x="2346046" y="2004660"/>
            <a:ext cx="7499908" cy="3991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215483" y="3476150"/>
            <a:ext cx="9308892" cy="1603200"/>
          </a:xfrm>
          <a:prstGeom prst="rect">
            <a:avLst/>
          </a:prstGeom>
          <a:solidFill>
            <a:srgbClr val="DE3075">
              <a:alpha val="63921"/>
            </a:srgbClr>
          </a:solid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5400"/>
              <a:buFont typeface="Calibri"/>
              <a:buNone/>
            </a:pPr>
            <a:r>
              <a:rPr lang="es-CL">
                <a:solidFill>
                  <a:schemeClr val="lt1"/>
                </a:solidFill>
              </a:rPr>
              <a:t>PRIMEROS PASOS CON ORACLE DATAMODELER</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571500" y="227013"/>
            <a:ext cx="6483266"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200">
                <a:solidFill>
                  <a:schemeClr val="lt1"/>
                </a:solidFill>
              </a:rPr>
              <a:t>Conclusión/Aprendizajes</a:t>
            </a:r>
            <a:endParaRPr/>
          </a:p>
        </p:txBody>
      </p:sp>
      <p:sp>
        <p:nvSpPr>
          <p:cNvPr id="253" name="Google Shape;253;p20"/>
          <p:cNvSpPr txBox="1"/>
          <p:nvPr>
            <p:ph idx="1" type="body"/>
          </p:nvPr>
        </p:nvSpPr>
        <p:spPr>
          <a:xfrm>
            <a:off x="392200" y="1394446"/>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La herramienta Oracle Data Modeler nos permite crear y diseñar un Modelo de Entidad Relación Extendido con todas sus nomenclaturas.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El software nos permitirá diseñar las diversas entidades que requiera nuestro sistema, con sus atributos respectivo y las relaciones lógicas dando así cumplimiento a las necesidades expresadas por el cliente.</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0" lvl="0" marL="50800" rtl="0" algn="l">
              <a:lnSpc>
                <a:spcPct val="90000"/>
              </a:lnSpc>
              <a:spcBef>
                <a:spcPts val="1000"/>
              </a:spcBef>
              <a:spcAft>
                <a:spcPts val="0"/>
              </a:spcAft>
              <a:buSzPts val="28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Conocimientos previos</a:t>
            </a:r>
            <a:endParaRPr/>
          </a:p>
        </p:txBody>
      </p:sp>
      <p:sp>
        <p:nvSpPr>
          <p:cNvPr id="121" name="Google Shape;121;p3"/>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¿Conocen alguna herramienta para el desarrollo del modelado de una base de datos?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una entidad?</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representan los atributos?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representan la opcionalidad y obligatoriedad del atributo?</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el identificador único de una entidad?</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los datos del atributo?</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las relaciones entre entidades?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la cardinalidad mínima de las relaciones?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representa el grado de cardinalidad de las relaciones?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En la actualidad existen diversas herramientas que permiten el desarrollo del modelado de una base de datos, en el mercado de software podemos encontrar herramientas como:</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DIA</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ORACLE Developer Datamodeler</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Enterprise Architect</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MySql Workbench</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Managment Studio de Microsoft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Las anteriores herramientas comentadas, permitirán elaborar diagramas de entidad relación completando las necesidades a cumplir.</a:t>
            </a:r>
            <a:endParaRPr/>
          </a:p>
        </p:txBody>
      </p:sp>
      <p:sp>
        <p:nvSpPr>
          <p:cNvPr id="128" name="Google Shape;128;p4"/>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Herramientas de Modelado de una Base de datos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 name="Shape 132"/>
        <p:cNvGrpSpPr/>
        <p:nvPr/>
      </p:nvGrpSpPr>
      <p:grpSpPr>
        <a:xfrm>
          <a:off x="0" y="0"/>
          <a:ext cx="0" cy="0"/>
          <a:chOff x="0" y="0"/>
          <a:chExt cx="0" cy="0"/>
        </a:xfrm>
      </p:grpSpPr>
      <p:sp>
        <p:nvSpPr>
          <p:cNvPr id="133" name="Google Shape;133;p5"/>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El software Oracle Developer Datamodeler es un software multiplataforma, que puede ser instalado en diversos sistemas operativos: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Windows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Linux</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iOS</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Si requiere descargar el software, debe acceder al siguiente link:</a:t>
            </a:r>
            <a:endParaRPr/>
          </a:p>
          <a:p>
            <a:pPr indent="-381000" lvl="1" marL="914400" rtl="0" algn="l">
              <a:lnSpc>
                <a:spcPct val="90000"/>
              </a:lnSpc>
              <a:spcBef>
                <a:spcPts val="500"/>
              </a:spcBef>
              <a:spcAft>
                <a:spcPts val="0"/>
              </a:spcAft>
              <a:buSzPts val="2400"/>
              <a:buChar char="•"/>
            </a:pPr>
            <a:r>
              <a:rPr lang="es-CL" u="sng">
                <a:solidFill>
                  <a:schemeClr val="hlink"/>
                </a:solidFill>
                <a:hlinkClick r:id="rId3"/>
              </a:rPr>
              <a:t>https://www.oracle.com/cl/database/technologies/appdev/datamodeler.html</a:t>
            </a:r>
            <a:endParaRPr/>
          </a:p>
          <a:p>
            <a:pPr indent="-228600" lvl="1" marL="914400" rtl="0" algn="l">
              <a:lnSpc>
                <a:spcPct val="90000"/>
              </a:lnSpc>
              <a:spcBef>
                <a:spcPts val="500"/>
              </a:spcBef>
              <a:spcAft>
                <a:spcPts val="0"/>
              </a:spcAft>
              <a:buSzPts val="2400"/>
              <a:buNone/>
            </a:pPr>
            <a:r>
              <a:t/>
            </a:r>
            <a:endParaRPr/>
          </a:p>
          <a:p>
            <a:pPr indent="-228600" lvl="1" marL="914400" rtl="0" algn="l">
              <a:lnSpc>
                <a:spcPct val="90000"/>
              </a:lnSpc>
              <a:spcBef>
                <a:spcPts val="500"/>
              </a:spcBef>
              <a:spcAft>
                <a:spcPts val="0"/>
              </a:spcAft>
              <a:buSzPts val="2400"/>
              <a:buNone/>
            </a:pPr>
            <a:r>
              <a:t/>
            </a:r>
            <a:endParaRPr/>
          </a:p>
        </p:txBody>
      </p:sp>
      <p:sp>
        <p:nvSpPr>
          <p:cNvPr id="134" name="Google Shape;134;p5"/>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ORACLE Developer Datamodeler</a:t>
            </a:r>
            <a:endParaRPr sz="3600">
              <a:solidFill>
                <a:schemeClr val="lt1"/>
              </a:solidFill>
            </a:endParaRPr>
          </a:p>
        </p:txBody>
      </p:sp>
      <p:pic>
        <p:nvPicPr>
          <p:cNvPr descr="Resultado de imagen para oracle datamodeler" id="135" name="Google Shape;135;p5">
            <a:hlinkClick r:id="rId4"/>
          </p:cNvPr>
          <p:cNvPicPr preferRelativeResize="0"/>
          <p:nvPr/>
        </p:nvPicPr>
        <p:blipFill rotWithShape="1">
          <a:blip r:embed="rId5">
            <a:alphaModFix/>
          </a:blip>
          <a:srcRect b="0" l="0" r="0" t="0"/>
          <a:stretch/>
        </p:blipFill>
        <p:spPr>
          <a:xfrm>
            <a:off x="9005888" y="2357438"/>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txBox="1"/>
          <p:nvPr>
            <p:ph idx="1" type="body"/>
          </p:nvPr>
        </p:nvSpPr>
        <p:spPr>
          <a:xfrm>
            <a:off x="392200" y="1218600"/>
            <a:ext cx="4035421"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SQL Developer Data Modeler es una herramienta de diseño y modelado de base de datos que proporciona un entorno para capturar, modelar y administrar las bases de datos.</a:t>
            </a:r>
            <a:endParaRPr/>
          </a:p>
          <a:p>
            <a:pPr indent="0" lvl="0" marL="0" rtl="0" algn="l">
              <a:lnSpc>
                <a:spcPct val="90000"/>
              </a:lnSpc>
              <a:spcBef>
                <a:spcPts val="1000"/>
              </a:spcBef>
              <a:spcAft>
                <a:spcPts val="0"/>
              </a:spcAft>
              <a:buSzPts val="2800"/>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Esta herramienta nos acompañará en todo el curso y parte de las evaluaciones considerarán el uso de ella.</a:t>
            </a:r>
            <a:endParaRPr/>
          </a:p>
        </p:txBody>
      </p:sp>
      <p:sp>
        <p:nvSpPr>
          <p:cNvPr id="142" name="Google Shape;142;p6"/>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ORACLE Developer Datamodeler	</a:t>
            </a:r>
            <a:endParaRPr/>
          </a:p>
        </p:txBody>
      </p:sp>
      <p:pic>
        <p:nvPicPr>
          <p:cNvPr id="143" name="Google Shape;143;p6"/>
          <p:cNvPicPr preferRelativeResize="0"/>
          <p:nvPr/>
        </p:nvPicPr>
        <p:blipFill rotWithShape="1">
          <a:blip r:embed="rId3">
            <a:alphaModFix/>
          </a:blip>
          <a:srcRect b="0" l="0" r="0" t="0"/>
          <a:stretch/>
        </p:blipFill>
        <p:spPr>
          <a:xfrm>
            <a:off x="4798858" y="1861801"/>
            <a:ext cx="7000942" cy="37208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Para representa runa entidad en Oracel Developer Datamodeler lo primero que debemos realizar es ir al explorador y posterior realizar clic derecho sobre Modelo Lógico y luego en el menú que se despliega en Mostrar</a:t>
            </a:r>
            <a:endParaRPr/>
          </a:p>
        </p:txBody>
      </p:sp>
      <p:sp>
        <p:nvSpPr>
          <p:cNvPr id="150" name="Google Shape;150;p7"/>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Primeros Pasos</a:t>
            </a:r>
            <a:endParaRPr/>
          </a:p>
        </p:txBody>
      </p:sp>
      <p:pic>
        <p:nvPicPr>
          <p:cNvPr id="151" name="Google Shape;151;p7"/>
          <p:cNvPicPr preferRelativeResize="0"/>
          <p:nvPr/>
        </p:nvPicPr>
        <p:blipFill rotWithShape="1">
          <a:blip r:embed="rId3">
            <a:alphaModFix/>
          </a:blip>
          <a:srcRect b="20928" l="0" r="55469" t="0"/>
          <a:stretch/>
        </p:blipFill>
        <p:spPr>
          <a:xfrm>
            <a:off x="5523911" y="2641650"/>
            <a:ext cx="3925475" cy="3714750"/>
          </a:xfrm>
          <a:prstGeom prst="rect">
            <a:avLst/>
          </a:prstGeom>
          <a:noFill/>
          <a:ln>
            <a:noFill/>
          </a:ln>
        </p:spPr>
      </p:pic>
      <p:pic>
        <p:nvPicPr>
          <p:cNvPr id="152" name="Google Shape;152;p7"/>
          <p:cNvPicPr preferRelativeResize="0"/>
          <p:nvPr/>
        </p:nvPicPr>
        <p:blipFill rotWithShape="1">
          <a:blip r:embed="rId4">
            <a:alphaModFix/>
          </a:blip>
          <a:srcRect b="0" l="0" r="0" t="0"/>
          <a:stretch/>
        </p:blipFill>
        <p:spPr>
          <a:xfrm>
            <a:off x="2284368" y="3787500"/>
            <a:ext cx="1060412" cy="9772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Como se observa a continuación se despliega una nueva pestaña llamada lógica (Sin título_1) </a:t>
            </a:r>
            <a:endParaRPr/>
          </a:p>
        </p:txBody>
      </p:sp>
      <p:sp>
        <p:nvSpPr>
          <p:cNvPr id="158" name="Google Shape;158;p8"/>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Primeros Pasos</a:t>
            </a:r>
            <a:endParaRPr/>
          </a:p>
        </p:txBody>
      </p:sp>
      <p:pic>
        <p:nvPicPr>
          <p:cNvPr id="159" name="Google Shape;159;p8"/>
          <p:cNvPicPr preferRelativeResize="0"/>
          <p:nvPr/>
        </p:nvPicPr>
        <p:blipFill rotWithShape="1">
          <a:blip r:embed="rId3">
            <a:alphaModFix/>
          </a:blip>
          <a:srcRect b="0" l="0" r="0" t="0"/>
          <a:stretch/>
        </p:blipFill>
        <p:spPr>
          <a:xfrm>
            <a:off x="2667000" y="1858782"/>
            <a:ext cx="8077200" cy="4304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Una vez que contamos con el espacio para trabajar es momento de realizar la creación de una entidad, bajo de la barra de herramientas, encontraremos una segunda barra que nos permitirá agregar entidades entre otras tareas (recordar esta barra de herramientas para el futuro).</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
        <p:nvSpPr>
          <p:cNvPr id="165" name="Google Shape;165;p9"/>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Representando una Entidad</a:t>
            </a:r>
            <a:endParaRPr/>
          </a:p>
        </p:txBody>
      </p:sp>
      <p:pic>
        <p:nvPicPr>
          <p:cNvPr id="166" name="Google Shape;166;p9"/>
          <p:cNvPicPr preferRelativeResize="0"/>
          <p:nvPr/>
        </p:nvPicPr>
        <p:blipFill rotWithShape="1">
          <a:blip r:embed="rId3">
            <a:alphaModFix/>
          </a:blip>
          <a:srcRect b="52504" l="0" r="58906" t="0"/>
          <a:stretch/>
        </p:blipFill>
        <p:spPr>
          <a:xfrm>
            <a:off x="3238500" y="2819400"/>
            <a:ext cx="5010150" cy="30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2019-11-24T13:52:01Z</dcterms:created>
  <dc:creator>Williams Flores C.</dc:creator>
</cp:coreProperties>
</file>